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256" r:id="rId3"/>
    <p:sldId id="257" r:id="rId4"/>
    <p:sldId id="260" r:id="rId5"/>
    <p:sldId id="261" r:id="rId6"/>
    <p:sldId id="258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9DA6D6-2FA6-48B4-B615-F61C4070E35C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271D17-6773-44CC-9752-E51426356F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F3C46C-3E53-41F8-AF75-A28355FE5577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80A2DA-C523-4A55-88D6-11925B61B4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918116-C06B-4412-890D-F857F4654A1F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28F7B2-53B1-46C0-8985-194B12DF44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DA6D6-2FA6-48B4-B615-F61C4070E35C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71D17-6773-44CC-9752-E51426356F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DD3DD-35B8-4546-9DF7-7DBAAADDC581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093AA-B7CB-48A0-BD02-A11A3BFF43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360A2F-0F86-45E2-A1B0-318128298AFF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E0906-F206-4A65-A155-314118EA95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05FCD-5581-49E5-A6D3-E3D4D7CE8F70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2B913-7E47-4E0F-8376-B2E5A4C59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A0E14-1A81-4F2E-A70B-A483797B987D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8BB3C-6B1A-48C3-AFD0-98E2250EC5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D1B43-66B5-49CD-AE33-0ABDF57E2D76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97AA9-357F-4AEF-AB01-FE68F726F2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37A44-7E92-427E-9AF0-ABFE5F6EF1DC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E3E6A-79F4-42ED-9917-15140CE4F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1EA074-FEE9-4D26-B307-3FD4BC428D3D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037CD-FEF3-469C-86D0-C61F5251AA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8DD3DD-35B8-4546-9DF7-7DBAAADDC581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C093AA-B7CB-48A0-BD02-A11A3BFF43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1AFB4-1E2F-4898-8289-770904F5C345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6BF79-4773-4CE6-8DD6-34760F5D7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3C46C-3E53-41F8-AF75-A28355FE5577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0A2DA-C523-4A55-88D6-11925B61B4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918116-C06B-4412-890D-F857F4654A1F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8F7B2-53B1-46C0-8985-194B12DF44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360A2F-0F86-45E2-A1B0-318128298AFF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DE0906-F206-4A65-A155-314118EA95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E05FCD-5581-49E5-A6D3-E3D4D7CE8F70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C2B913-7E47-4E0F-8376-B2E5A4C59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1A0E14-1A81-4F2E-A70B-A483797B987D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38BB3C-6B1A-48C3-AFD0-98E2250EC5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BD1B43-66B5-49CD-AE33-0ABDF57E2D76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F97AA9-357F-4AEF-AB01-FE68F726F2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F37A44-7E92-427E-9AF0-ABFE5F6EF1DC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BE3E6A-79F4-42ED-9917-15140CE4F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1EA074-FEE9-4D26-B307-3FD4BC428D3D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6037CD-FEF3-469C-86D0-C61F5251AA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EC71AFB4-1E2F-4898-8289-770904F5C345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A536BF79-4773-4CE6-8DD6-34760F5D7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5245C6E-5105-4F25-BFDA-94479CE11398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B94BE3B-26B7-472F-9DEA-8AB8CC038E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245C6E-5105-4F25-BFDA-94479CE11398}" type="datetimeFigureOut">
              <a:rPr lang="en-US" smtClean="0"/>
              <a:pPr>
                <a:defRPr/>
              </a:pPr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94BE3B-26B7-472F-9DEA-8AB8CC038E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elevision_set" TargetMode="External"/><Relationship Id="rId13" Type="http://schemas.openxmlformats.org/officeDocument/2006/relationships/hyperlink" Target="http://en.wikipedia.org/wiki/Solid-state_lighting" TargetMode="External"/><Relationship Id="rId18" Type="http://schemas.openxmlformats.org/officeDocument/2006/relationships/hyperlink" Target="http://en.wikipedia.org/wiki/Cold_cathode" TargetMode="External"/><Relationship Id="rId3" Type="http://schemas.openxmlformats.org/officeDocument/2006/relationships/hyperlink" Target="http://en.wikipedia.org/wiki/Emission_(electromagnetic_radiation)" TargetMode="External"/><Relationship Id="rId7" Type="http://schemas.openxmlformats.org/officeDocument/2006/relationships/hyperlink" Target="http://en.wikipedia.org/wiki/Digital_display" TargetMode="External"/><Relationship Id="rId12" Type="http://schemas.openxmlformats.org/officeDocument/2006/relationships/hyperlink" Target="http://en.wikipedia.org/wiki/Personal_digital_assistant" TargetMode="External"/><Relationship Id="rId17" Type="http://schemas.openxmlformats.org/officeDocument/2006/relationships/hyperlink" Target="http://en.wikipedia.org/wiki/Contrast_ratio" TargetMode="External"/><Relationship Id="rId2" Type="http://schemas.openxmlformats.org/officeDocument/2006/relationships/audio" Target="../media/audio7.wav"/><Relationship Id="rId16" Type="http://schemas.openxmlformats.org/officeDocument/2006/relationships/hyperlink" Target="http://en.wikipedia.org/wiki/Liquid_crystal_display" TargetMode="External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rganic_semiconductor" TargetMode="External"/><Relationship Id="rId11" Type="http://schemas.openxmlformats.org/officeDocument/2006/relationships/hyperlink" Target="http://en.wikipedia.org/wiki/Handheld_games_console" TargetMode="External"/><Relationship Id="rId5" Type="http://schemas.openxmlformats.org/officeDocument/2006/relationships/hyperlink" Target="http://en.wikipedia.org/wiki/Organic_compound" TargetMode="External"/><Relationship Id="rId15" Type="http://schemas.openxmlformats.org/officeDocument/2006/relationships/hyperlink" Target="http://en.wikipedia.org/wiki/Black_level" TargetMode="External"/><Relationship Id="rId10" Type="http://schemas.openxmlformats.org/officeDocument/2006/relationships/hyperlink" Target="http://en.wikipedia.org/wiki/Mobile_phones" TargetMode="External"/><Relationship Id="rId19" Type="http://schemas.openxmlformats.org/officeDocument/2006/relationships/hyperlink" Target="http://en.wikipedia.org/wiki/LED-backlit_LCD_television" TargetMode="External"/><Relationship Id="rId4" Type="http://schemas.openxmlformats.org/officeDocument/2006/relationships/hyperlink" Target="http://en.wikipedia.org/wiki/Electroluminescence" TargetMode="External"/><Relationship Id="rId9" Type="http://schemas.openxmlformats.org/officeDocument/2006/relationships/hyperlink" Target="http://en.wikipedia.org/wiki/Computer_monitor" TargetMode="External"/><Relationship Id="rId14" Type="http://schemas.openxmlformats.org/officeDocument/2006/relationships/hyperlink" Target="http://en.wikipedia.org/wiki/Backligh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:\Flexible mobile project\812487-flexible-displa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81000"/>
            <a:ext cx="6781800" cy="3346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971800" y="38862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Finch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Fx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One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~PP3136.WAV">
            <a:hlinkClick r:id="" action="ppaction://media"/>
          </p:cNvPr>
          <p:cNvPicPr>
            <a:picLocks noRot="1" noChangeAspect="1"/>
          </p:cNvPicPr>
          <p:nvPr>
            <a:wavAudioFile r:embed="rId1" name="~PP3136.WAV"/>
          </p:nvPr>
        </p:nvPicPr>
        <p:blipFill>
          <a:blip r:embed="rId5"/>
          <a:stretch>
            <a:fillRect/>
          </a:stretch>
        </p:blipFill>
        <p:spPr>
          <a:xfrm>
            <a:off x="8724900" y="64389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>
    <p:comb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05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solidFill>
                  <a:schemeClr val="accent2"/>
                </a:solidFill>
                <a:latin typeface="Brush Script MT" pitchFamily="66" charset="0"/>
              </a:rPr>
              <a:t>Key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Android v5.0 (Lime Pie) OS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Dust-proof, Water Resistant, Scratch Proof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4G (Fourth Generation)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Nano </a:t>
            </a:r>
            <a:r>
              <a:rPr lang="en-US" dirty="0" err="1" smtClean="0">
                <a:latin typeface="Californian FB" pitchFamily="18" charset="0"/>
              </a:rPr>
              <a:t>Sim</a:t>
            </a:r>
            <a:endParaRPr lang="en-US" dirty="0" smtClean="0">
              <a:latin typeface="Californian FB" pitchFamily="18" charset="0"/>
            </a:endParaRP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64 GB Internal Memory and 4 GB RAM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NFC Enabled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41 MP Primary Camera with Auto Focus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Full HD Recording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Wi-Fi and Wi-Fi Hotspot Support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8.2-inch Full HD Display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4.2 GHz </a:t>
            </a:r>
            <a:r>
              <a:rPr lang="en-US" dirty="0" err="1" smtClean="0">
                <a:latin typeface="Californian FB" pitchFamily="18" charset="0"/>
              </a:rPr>
              <a:t>Trideca</a:t>
            </a:r>
            <a:r>
              <a:rPr lang="en-US" dirty="0" smtClean="0">
                <a:latin typeface="Californian FB" pitchFamily="18" charset="0"/>
              </a:rPr>
              <a:t>-core Processor</a:t>
            </a:r>
          </a:p>
          <a:p>
            <a:pPr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fornian FB" pitchFamily="18" charset="0"/>
              </a:rPr>
              <a:t>4 Multi Window Facility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~PP1338.WAV">
            <a:hlinkClick r:id="" action="ppaction://media"/>
          </p:cNvPr>
          <p:cNvPicPr>
            <a:picLocks noRot="1" noChangeAspect="1"/>
          </p:cNvPicPr>
          <p:nvPr>
            <a:wavAudioFile r:embed="rId2" name="~PP1338.WAV"/>
          </p:nvPr>
        </p:nvPicPr>
        <p:blipFill>
          <a:blip r:embed="rId5"/>
          <a:stretch>
            <a:fillRect/>
          </a:stretch>
        </p:blipFill>
        <p:spPr>
          <a:xfrm>
            <a:off x="8724900" y="64389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strips/>
    <p:sndAc>
      <p:stSnd>
        <p:snd r:embed="rId4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9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038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6000" b="1" dirty="0" smtClean="0">
                <a:solidFill>
                  <a:schemeClr val="tx2"/>
                </a:solidFill>
                <a:latin typeface="Brush Script MT" pitchFamily="66" charset="0"/>
              </a:rPr>
              <a:t>	</a:t>
            </a:r>
            <a:r>
              <a:rPr lang="en-US" sz="16000" b="1" u="sng" dirty="0" smtClean="0">
                <a:solidFill>
                  <a:schemeClr val="accent2"/>
                </a:solidFill>
                <a:latin typeface="Brush Script MT" pitchFamily="66" charset="0"/>
              </a:rPr>
              <a:t>Processor and OS</a:t>
            </a:r>
            <a:endParaRPr lang="en-US" sz="16000" u="sng" dirty="0" smtClean="0">
              <a:solidFill>
                <a:schemeClr val="accent2"/>
              </a:solidFill>
              <a:latin typeface="Brush Script MT" pitchFamily="66" charset="0"/>
            </a:endParaRPr>
          </a:p>
          <a:p>
            <a:r>
              <a:rPr lang="en-US" sz="7200" dirty="0" smtClean="0">
                <a:latin typeface="Californian FB" pitchFamily="18" charset="0"/>
              </a:rPr>
              <a:t>Single GSM </a:t>
            </a:r>
            <a:r>
              <a:rPr lang="en-US" sz="7200" dirty="0" err="1" smtClean="0">
                <a:latin typeface="Californian FB" pitchFamily="18" charset="0"/>
              </a:rPr>
              <a:t>NanoSIM</a:t>
            </a:r>
            <a:r>
              <a:rPr lang="en-US" sz="7200" dirty="0" smtClean="0">
                <a:latin typeface="Californian FB" pitchFamily="18" charset="0"/>
              </a:rPr>
              <a:t> support the </a:t>
            </a:r>
            <a:r>
              <a:rPr lang="en-US" sz="7200" dirty="0" err="1" smtClean="0">
                <a:latin typeface="Californian FB" pitchFamily="18" charset="0"/>
              </a:rPr>
              <a:t>smartphone</a:t>
            </a:r>
            <a:r>
              <a:rPr lang="en-US" sz="7200" dirty="0" smtClean="0">
                <a:latin typeface="Californian FB" pitchFamily="18" charset="0"/>
              </a:rPr>
              <a:t> runs on the </a:t>
            </a:r>
            <a:r>
              <a:rPr lang="en-US" sz="7200" b="1" dirty="0" smtClean="0">
                <a:latin typeface="Californian FB" pitchFamily="18" charset="0"/>
              </a:rPr>
              <a:t>Android v5.1 (Lime Pie) operating system</a:t>
            </a:r>
          </a:p>
          <a:p>
            <a:r>
              <a:rPr lang="en-US" sz="7200" b="1" dirty="0" smtClean="0">
                <a:latin typeface="Californian FB" pitchFamily="18" charset="0"/>
              </a:rPr>
              <a:t>It’</a:t>
            </a:r>
            <a:r>
              <a:rPr lang="en-US" sz="7200" dirty="0" smtClean="0">
                <a:latin typeface="Californian FB" pitchFamily="18" charset="0"/>
              </a:rPr>
              <a:t>s fast and simple apart from bringing nifty features like NFC compatibility, bundled notifications, better camera application, easier messaging apart from a fully customizable lock screen and a smoother overall experience.  </a:t>
            </a:r>
            <a:endParaRPr lang="en-US" b="1" dirty="0" smtClean="0"/>
          </a:p>
          <a:p>
            <a:r>
              <a:rPr lang="en-US" sz="7200" dirty="0" smtClean="0">
                <a:latin typeface="Californian FB" pitchFamily="18" charset="0"/>
              </a:rPr>
              <a:t>Supporting the OS is the powerful </a:t>
            </a:r>
            <a:r>
              <a:rPr lang="en-US" sz="7200" b="1" dirty="0" smtClean="0">
                <a:latin typeface="Californian FB" pitchFamily="18" charset="0"/>
              </a:rPr>
              <a:t> 4.2GHz </a:t>
            </a:r>
            <a:r>
              <a:rPr lang="en-US" sz="7200" b="1" dirty="0" err="1" smtClean="0">
                <a:latin typeface="Californian FB" pitchFamily="18" charset="0"/>
              </a:rPr>
              <a:t>Trideca</a:t>
            </a:r>
            <a:r>
              <a:rPr lang="en-US" sz="7200" b="1" dirty="0" smtClean="0">
                <a:latin typeface="Californian FB" pitchFamily="18" charset="0"/>
              </a:rPr>
              <a:t> Core processor backed by 4 GB RAM</a:t>
            </a:r>
            <a:r>
              <a:rPr lang="en-US" sz="7200" dirty="0" smtClean="0">
                <a:latin typeface="Californian FB" pitchFamily="18" charset="0"/>
              </a:rPr>
              <a:t>.</a:t>
            </a:r>
          </a:p>
          <a:p>
            <a:r>
              <a:rPr lang="en-US" sz="7200" dirty="0" smtClean="0">
                <a:latin typeface="Californian FB" pitchFamily="18" charset="0"/>
              </a:rPr>
              <a:t>Multitasking is a breeze; open multiple apps and perform everyday tasks with ease and a smoothness that is easy to get used to. </a:t>
            </a:r>
          </a:p>
          <a:p>
            <a:r>
              <a:rPr lang="en-US" sz="7200" dirty="0" smtClean="0">
                <a:latin typeface="Californian FB" pitchFamily="18" charset="0"/>
              </a:rPr>
              <a:t>The cores are </a:t>
            </a:r>
            <a:r>
              <a:rPr lang="en-US" sz="7200" b="1" dirty="0" smtClean="0">
                <a:latin typeface="Californian FB" pitchFamily="18" charset="0"/>
              </a:rPr>
              <a:t>asynchronous </a:t>
            </a:r>
            <a:r>
              <a:rPr lang="en-US" sz="7200" dirty="0" smtClean="0">
                <a:latin typeface="Californian FB" pitchFamily="18" charset="0"/>
              </a:rPr>
              <a:t>which ensures that battery is not wasted and you get power when you actually need it.</a:t>
            </a:r>
          </a:p>
          <a:p>
            <a:r>
              <a:rPr lang="en-US" sz="7200" dirty="0" smtClean="0">
                <a:latin typeface="Californian FB" pitchFamily="18" charset="0"/>
              </a:rPr>
              <a:t>The phone also supports pen input and can transform your handwritten notes into text and save them.</a:t>
            </a:r>
          </a:p>
          <a:p>
            <a:endParaRPr lang="en-US" sz="7200" dirty="0" smtClean="0"/>
          </a:p>
        </p:txBody>
      </p:sp>
      <p:pic>
        <p:nvPicPr>
          <p:cNvPr id="4099" name="Picture 1" descr="C:\Users\Ajmal\Desktop\origina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304800"/>
            <a:ext cx="2676525" cy="2276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~PP253.WAV">
            <a:hlinkClick r:id="" action="ppaction://media"/>
          </p:cNvPr>
          <p:cNvPicPr>
            <a:picLocks noRot="1" noChangeAspect="1"/>
          </p:cNvPicPr>
          <p:nvPr>
            <a:wavAudioFile r:embed="rId2" name="~PP253.WAV"/>
          </p:nvPr>
        </p:nvPicPr>
        <p:blipFill>
          <a:blip r:embed="rId6"/>
          <a:stretch>
            <a:fillRect/>
          </a:stretch>
        </p:blipFill>
        <p:spPr>
          <a:xfrm>
            <a:off x="8724900" y="64389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cover dir="lu"/>
    <p:sndAc>
      <p:stSnd>
        <p:snd r:embed="rId4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00400"/>
            <a:ext cx="8229600" cy="3276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3600" b="1" u="sng" dirty="0" err="1" smtClean="0">
                <a:solidFill>
                  <a:schemeClr val="accent2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Nano</a:t>
            </a:r>
            <a:r>
              <a:rPr lang="en-US" sz="3600" b="1" u="sng" dirty="0" smtClean="0">
                <a:solidFill>
                  <a:schemeClr val="accent2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-SIM</a:t>
            </a:r>
            <a:endParaRPr lang="en-US" sz="3600" u="sng" dirty="0" smtClean="0">
              <a:solidFill>
                <a:schemeClr val="accent2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>
              <a:latin typeface="Californian FB" pitchFamily="18" charset="0"/>
              <a:ea typeface="Times New Roman" pitchFamily="18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 On </a:t>
            </a:r>
            <a:r>
              <a:rPr lang="en-US" sz="1800" b="1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11 October 2012</a:t>
            </a: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, mobile service providers began selling the </a:t>
            </a:r>
            <a:r>
              <a:rPr lang="en-US" sz="1800" b="1" i="1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NANOSIM</a:t>
            </a: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 or 4FF (4th form factor) to their mobile users in various countries.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US" sz="1800" dirty="0" smtClean="0">
              <a:latin typeface="Californian FB" pitchFamily="18" charset="0"/>
              <a:ea typeface="Calibri" pitchFamily="34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 The </a:t>
            </a:r>
            <a:r>
              <a:rPr lang="en-US" sz="1800" b="1" dirty="0" err="1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nano</a:t>
            </a:r>
            <a:r>
              <a:rPr lang="en-US" sz="1800" b="1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sim</a:t>
            </a: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 measures 12.3 × 8.8 × 0.67 mm and reduces the previous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format to the contact area while maintaining the existing contact arrangements.</a:t>
            </a:r>
            <a:endParaRPr lang="en-US" sz="1800" baseline="30000" dirty="0" smtClean="0">
              <a:latin typeface="Californian FB" pitchFamily="18" charset="0"/>
              <a:ea typeface="Calibri" pitchFamily="34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800" baseline="30000" dirty="0" smtClean="0">
              <a:latin typeface="Californian FB" pitchFamily="18" charset="0"/>
              <a:ea typeface="Calibri" pitchFamily="34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 The 0.7 mm thickness of the NANOSIM is about 15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percent less than its predecessor.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800" dirty="0" smtClean="0">
              <a:latin typeface="Californian FB" pitchFamily="18" charset="0"/>
              <a:ea typeface="Calibri" pitchFamily="34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latin typeface="Californian FB" pitchFamily="18" charset="0"/>
                <a:ea typeface="Calibri" pitchFamily="34" charset="0"/>
                <a:cs typeface="Arial" pitchFamily="34" charset="0"/>
              </a:rPr>
              <a:t> 4FF can be put into adapters for use with devices taking 2FF or 3FF SIMs.</a:t>
            </a:r>
            <a:endParaRPr lang="en-US" sz="1800" dirty="0" smtClean="0">
              <a:latin typeface="Californian FB" pitchFamily="18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5123" name="Picture 2" descr="C:\Users\Ajmal\Desktop\micro-nano-si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04800"/>
            <a:ext cx="44196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334000" y="1905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Nano SIM Card</a:t>
            </a:r>
          </a:p>
          <a:p>
            <a:r>
              <a:rPr lang="en-US" dirty="0" smtClean="0"/>
              <a:t>Micro SIM Card</a:t>
            </a:r>
          </a:p>
          <a:p>
            <a:r>
              <a:rPr lang="en-US" dirty="0" smtClean="0"/>
              <a:t>SIM Card</a:t>
            </a:r>
          </a:p>
        </p:txBody>
      </p:sp>
      <p:cxnSp>
        <p:nvCxnSpPr>
          <p:cNvPr id="7" name="Elbow Connector 6"/>
          <p:cNvCxnSpPr/>
          <p:nvPr/>
        </p:nvCxnSpPr>
        <p:spPr>
          <a:xfrm>
            <a:off x="4648200" y="2057400"/>
            <a:ext cx="685800" cy="1588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endCxn id="4" idx="1"/>
          </p:cNvCxnSpPr>
          <p:nvPr/>
        </p:nvCxnSpPr>
        <p:spPr>
          <a:xfrm>
            <a:off x="4267200" y="2362200"/>
            <a:ext cx="1066800" cy="4465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3810000" y="2667000"/>
            <a:ext cx="1600200" cy="1588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50"/>
                            </p:stCondLst>
                            <p:childTnLst>
                              <p:par>
                                <p:cTn id="3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077200" cy="26670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None/>
            </a:pPr>
            <a:r>
              <a:rPr lang="en-US" b="1" dirty="0" smtClean="0"/>
              <a:t>	</a:t>
            </a:r>
            <a:r>
              <a:rPr lang="en-US" sz="16000" b="1" u="sng" dirty="0" smtClean="0">
                <a:solidFill>
                  <a:schemeClr val="accent2"/>
                </a:solidFill>
                <a:latin typeface="Brush Script MT" pitchFamily="66" charset="0"/>
              </a:rPr>
              <a:t>Display</a:t>
            </a:r>
            <a:endParaRPr lang="en-US" sz="16000" u="sng" dirty="0" smtClean="0">
              <a:solidFill>
                <a:schemeClr val="accent2"/>
              </a:solidFill>
              <a:latin typeface="Brush Script MT" pitchFamily="66" charset="0"/>
            </a:endParaRPr>
          </a:p>
          <a:p>
            <a:pPr eaLnBrk="1" hangingPunct="1"/>
            <a:r>
              <a:rPr lang="en-US" sz="7200" dirty="0" err="1" smtClean="0">
                <a:latin typeface="Californian FB" pitchFamily="18" charset="0"/>
              </a:rPr>
              <a:t>Maximise</a:t>
            </a:r>
            <a:r>
              <a:rPr lang="en-US" sz="7200" dirty="0" smtClean="0">
                <a:latin typeface="Californian FB" pitchFamily="18" charset="0"/>
              </a:rPr>
              <a:t> the life you live with the Finch </a:t>
            </a:r>
            <a:r>
              <a:rPr lang="en-US" sz="7200" dirty="0" err="1" smtClean="0">
                <a:latin typeface="Californian FB" pitchFamily="18" charset="0"/>
              </a:rPr>
              <a:t>Fx</a:t>
            </a:r>
            <a:r>
              <a:rPr lang="en-US" sz="7200" dirty="0" smtClean="0">
                <a:latin typeface="Californian FB" pitchFamily="18" charset="0"/>
              </a:rPr>
              <a:t> - One</a:t>
            </a:r>
          </a:p>
          <a:p>
            <a:pPr eaLnBrk="1" hangingPunct="1"/>
            <a:r>
              <a:rPr lang="en-US" sz="7200" dirty="0" smtClean="0">
                <a:latin typeface="Californian FB" pitchFamily="18" charset="0"/>
              </a:rPr>
              <a:t>It comes with a </a:t>
            </a:r>
            <a:r>
              <a:rPr lang="en-US" sz="7200" b="1" dirty="0" smtClean="0">
                <a:latin typeface="Californian FB" pitchFamily="18" charset="0"/>
              </a:rPr>
              <a:t>massive 8.2 inch OLED Flexible display with full HD resolution</a:t>
            </a:r>
            <a:r>
              <a:rPr lang="en-US" sz="7200" dirty="0" smtClean="0">
                <a:latin typeface="Californian FB" pitchFamily="18" charset="0"/>
              </a:rPr>
              <a:t> </a:t>
            </a:r>
          </a:p>
          <a:p>
            <a:pPr eaLnBrk="1" hangingPunct="1"/>
            <a:r>
              <a:rPr lang="en-US" sz="7200" dirty="0" smtClean="0">
                <a:latin typeface="Californian FB" pitchFamily="18" charset="0"/>
              </a:rPr>
              <a:t>It ensures that you see images in rich, natural colors. With a massive 642 pixels per inch and without any jagged edges.</a:t>
            </a:r>
          </a:p>
          <a:p>
            <a:pPr eaLnBrk="1" hangingPunct="1"/>
            <a:r>
              <a:rPr lang="en-US" sz="7200" dirty="0" smtClean="0">
                <a:latin typeface="Californian FB" pitchFamily="18" charset="0"/>
              </a:rPr>
              <a:t>The display ensures that the lines between reality and entertainment are blurred  all packed into the slimmest of bodies.</a:t>
            </a:r>
          </a:p>
          <a:p>
            <a:pPr eaLnBrk="1" hangingPunct="1"/>
            <a:r>
              <a:rPr lang="en-US" sz="7200" dirty="0" smtClean="0">
                <a:latin typeface="Californian FB" pitchFamily="18" charset="0"/>
              </a:rPr>
              <a:t>Use it in the rain or take it to the pool side without worry about messing it up for the device is built to be </a:t>
            </a:r>
            <a:r>
              <a:rPr lang="en-US" sz="7200" b="1" dirty="0" smtClean="0">
                <a:latin typeface="Californian FB" pitchFamily="18" charset="0"/>
              </a:rPr>
              <a:t>waterproof.</a:t>
            </a:r>
            <a:endParaRPr lang="en-US" sz="7200" dirty="0" smtClean="0">
              <a:latin typeface="Californian FB" pitchFamily="18" charset="0"/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6148" name="Picture 4" descr="D:\Flexible mobile project\Samsung_One_concept_flexible_1-490x4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52400"/>
            <a:ext cx="4214668" cy="4105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lu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4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 smtClean="0"/>
              <a:t>	</a:t>
            </a:r>
            <a:r>
              <a:rPr lang="en-US" sz="12800" u="sng" dirty="0" smtClean="0">
                <a:solidFill>
                  <a:schemeClr val="accent2"/>
                </a:solidFill>
                <a:latin typeface="Californian FB" pitchFamily="18" charset="0"/>
              </a:rPr>
              <a:t>OLED</a:t>
            </a:r>
            <a:r>
              <a:rPr lang="en-US" sz="16000" u="sng" dirty="0" smtClean="0">
                <a:solidFill>
                  <a:schemeClr val="accent2"/>
                </a:solidFill>
                <a:latin typeface="Brush Script MT" pitchFamily="66" charset="0"/>
              </a:rPr>
              <a:t> Display</a:t>
            </a:r>
          </a:p>
          <a:p>
            <a:pPr algn="just"/>
            <a:r>
              <a:rPr lang="en-US" sz="7200" dirty="0" smtClean="0">
                <a:latin typeface="Californian FB" pitchFamily="18" charset="0"/>
              </a:rPr>
              <a:t>An </a:t>
            </a:r>
            <a:r>
              <a:rPr lang="en-US" sz="7200" b="1" dirty="0" smtClean="0">
                <a:latin typeface="Californian FB" pitchFamily="18" charset="0"/>
              </a:rPr>
              <a:t>OLED</a:t>
            </a:r>
            <a:r>
              <a:rPr lang="en-US" sz="7200" dirty="0" smtClean="0">
                <a:latin typeface="Californian FB" pitchFamily="18" charset="0"/>
              </a:rPr>
              <a:t> (</a:t>
            </a:r>
            <a:r>
              <a:rPr lang="en-US" sz="7200" b="1" dirty="0" smtClean="0">
                <a:latin typeface="Californian FB" pitchFamily="18" charset="0"/>
              </a:rPr>
              <a:t>organic light-emitting diode</a:t>
            </a:r>
            <a:r>
              <a:rPr lang="en-US" sz="7200" dirty="0" smtClean="0">
                <a:latin typeface="Californian FB" pitchFamily="18" charset="0"/>
              </a:rPr>
              <a:t>) is a LED in which  the </a:t>
            </a:r>
            <a:r>
              <a:rPr lang="en-US" sz="7200" u="sng" dirty="0" smtClean="0">
                <a:latin typeface="Californian FB" pitchFamily="18" charset="0"/>
                <a:hlinkClick r:id="rId3" tooltip="Emission (electromagnetic radiation)"/>
              </a:rPr>
              <a:t>emissive</a:t>
            </a:r>
            <a:r>
              <a:rPr lang="en-US" sz="7200" dirty="0" smtClean="0">
                <a:latin typeface="Californian FB" pitchFamily="18" charset="0"/>
              </a:rPr>
              <a:t> </a:t>
            </a:r>
            <a:r>
              <a:rPr lang="en-US" sz="7200" u="sng" dirty="0" smtClean="0">
                <a:latin typeface="Californian FB" pitchFamily="18" charset="0"/>
                <a:hlinkClick r:id="rId4" tooltip="Electroluminescence"/>
              </a:rPr>
              <a:t>electroluminescent</a:t>
            </a:r>
            <a:r>
              <a:rPr lang="en-US" sz="7200" dirty="0" smtClean="0">
                <a:latin typeface="Californian FB" pitchFamily="18" charset="0"/>
              </a:rPr>
              <a:t> layer is a film of </a:t>
            </a:r>
            <a:r>
              <a:rPr lang="en-US" sz="7200" u="sng" dirty="0" smtClean="0">
                <a:latin typeface="Californian FB" pitchFamily="18" charset="0"/>
                <a:hlinkClick r:id="rId5" tooltip="Organic compound"/>
              </a:rPr>
              <a:t>organic compound</a:t>
            </a:r>
            <a:r>
              <a:rPr lang="en-US" sz="7200" dirty="0" smtClean="0">
                <a:latin typeface="Californian FB" pitchFamily="18" charset="0"/>
              </a:rPr>
              <a:t> which emits light in response to an electric current. </a:t>
            </a:r>
          </a:p>
          <a:p>
            <a:pPr algn="just"/>
            <a:r>
              <a:rPr lang="en-US" sz="7200" dirty="0" smtClean="0">
                <a:latin typeface="Californian FB" pitchFamily="18" charset="0"/>
              </a:rPr>
              <a:t>This layer of </a:t>
            </a:r>
            <a:r>
              <a:rPr lang="en-US" sz="7200" u="sng" dirty="0" smtClean="0">
                <a:latin typeface="Californian FB" pitchFamily="18" charset="0"/>
                <a:hlinkClick r:id="rId6" tooltip="Organic semiconductor"/>
              </a:rPr>
              <a:t>organic semiconductor</a:t>
            </a:r>
            <a:r>
              <a:rPr lang="en-US" sz="7200" dirty="0" smtClean="0">
                <a:latin typeface="Californian FB" pitchFamily="18" charset="0"/>
              </a:rPr>
              <a:t> is situated between two electrodes. </a:t>
            </a:r>
          </a:p>
          <a:p>
            <a:pPr algn="just"/>
            <a:r>
              <a:rPr lang="en-US" sz="7200" dirty="0" smtClean="0">
                <a:latin typeface="Californian FB" pitchFamily="18" charset="0"/>
              </a:rPr>
              <a:t>Generally, at least one of these electrodes is transparent. OLEDs are used to create </a:t>
            </a:r>
            <a:r>
              <a:rPr lang="en-US" sz="7200" u="sng" dirty="0" smtClean="0">
                <a:latin typeface="Californian FB" pitchFamily="18" charset="0"/>
                <a:hlinkClick r:id="rId7" tooltip="Digital display"/>
              </a:rPr>
              <a:t>digital displays</a:t>
            </a:r>
            <a:r>
              <a:rPr lang="en-US" sz="7200" dirty="0" smtClean="0">
                <a:latin typeface="Californian FB" pitchFamily="18" charset="0"/>
              </a:rPr>
              <a:t> in devices such as </a:t>
            </a:r>
            <a:r>
              <a:rPr lang="en-US" sz="7200" u="sng" dirty="0" smtClean="0">
                <a:latin typeface="Californian FB" pitchFamily="18" charset="0"/>
                <a:hlinkClick r:id="rId8" tooltip="Television set"/>
              </a:rPr>
              <a:t>television</a:t>
            </a:r>
            <a:r>
              <a:rPr lang="en-US" sz="7200" dirty="0" smtClean="0">
                <a:latin typeface="Californian FB" pitchFamily="18" charset="0"/>
              </a:rPr>
              <a:t> screens, </a:t>
            </a:r>
            <a:r>
              <a:rPr lang="en-US" sz="7200" u="sng" dirty="0" smtClean="0">
                <a:latin typeface="Californian FB" pitchFamily="18" charset="0"/>
                <a:hlinkClick r:id="rId9" tooltip="Computer monitor"/>
              </a:rPr>
              <a:t>computer monitors</a:t>
            </a:r>
            <a:r>
              <a:rPr lang="en-US" sz="7200" dirty="0" smtClean="0">
                <a:latin typeface="Californian FB" pitchFamily="18" charset="0"/>
              </a:rPr>
              <a:t>, portable systems such as </a:t>
            </a:r>
            <a:r>
              <a:rPr lang="en-US" sz="7200" u="sng" dirty="0" smtClean="0">
                <a:latin typeface="Californian FB" pitchFamily="18" charset="0"/>
                <a:hlinkClick r:id="rId10" tooltip="Mobile phones"/>
              </a:rPr>
              <a:t>mobile phones</a:t>
            </a:r>
            <a:r>
              <a:rPr lang="en-US" sz="7200" dirty="0" smtClean="0">
                <a:latin typeface="Californian FB" pitchFamily="18" charset="0"/>
              </a:rPr>
              <a:t>, </a:t>
            </a:r>
            <a:r>
              <a:rPr lang="en-US" sz="7200" u="sng" dirty="0" smtClean="0">
                <a:latin typeface="Californian FB" pitchFamily="18" charset="0"/>
                <a:hlinkClick r:id="rId11" tooltip="Handheld games console"/>
              </a:rPr>
              <a:t>handheld games consoles</a:t>
            </a:r>
            <a:r>
              <a:rPr lang="en-US" sz="7200" dirty="0" smtClean="0">
                <a:latin typeface="Californian FB" pitchFamily="18" charset="0"/>
              </a:rPr>
              <a:t> and </a:t>
            </a:r>
            <a:r>
              <a:rPr lang="en-US" sz="7200" u="sng" dirty="0" smtClean="0">
                <a:latin typeface="Californian FB" pitchFamily="18" charset="0"/>
                <a:hlinkClick r:id="rId12" tooltip="Personal digital assistant"/>
              </a:rPr>
              <a:t>PDAs</a:t>
            </a:r>
            <a:r>
              <a:rPr lang="en-US" sz="7200" dirty="0" smtClean="0">
                <a:latin typeface="Californian FB" pitchFamily="18" charset="0"/>
              </a:rPr>
              <a:t>. </a:t>
            </a:r>
          </a:p>
          <a:p>
            <a:pPr algn="just"/>
            <a:r>
              <a:rPr lang="en-US" sz="7200" dirty="0" smtClean="0">
                <a:latin typeface="Californian FB" pitchFamily="18" charset="0"/>
              </a:rPr>
              <a:t>A major area of research is the development of white OLED devices for use in </a:t>
            </a:r>
            <a:r>
              <a:rPr lang="en-US" sz="7200" u="sng" dirty="0" smtClean="0">
                <a:latin typeface="Californian FB" pitchFamily="18" charset="0"/>
                <a:hlinkClick r:id="rId13" tooltip="Solid-state lighting"/>
              </a:rPr>
              <a:t>solid-state lighting</a:t>
            </a:r>
            <a:r>
              <a:rPr lang="en-US" sz="7200" dirty="0" smtClean="0">
                <a:latin typeface="Californian FB" pitchFamily="18" charset="0"/>
              </a:rPr>
              <a:t> applications.</a:t>
            </a:r>
          </a:p>
          <a:p>
            <a:pPr algn="just"/>
            <a:r>
              <a:rPr lang="en-US" sz="7200" dirty="0" smtClean="0">
                <a:latin typeface="Californian FB" pitchFamily="18" charset="0"/>
              </a:rPr>
              <a:t>An OLED display works without a </a:t>
            </a:r>
            <a:r>
              <a:rPr lang="en-US" sz="7200" u="sng" dirty="0" smtClean="0">
                <a:latin typeface="Californian FB" pitchFamily="18" charset="0"/>
                <a:hlinkClick r:id="rId14" tooltip="Backlight"/>
              </a:rPr>
              <a:t>backlight</a:t>
            </a:r>
            <a:r>
              <a:rPr lang="en-US" sz="7200" dirty="0" smtClean="0">
                <a:latin typeface="Californian FB" pitchFamily="18" charset="0"/>
              </a:rPr>
              <a:t>. Thus, it can display deep </a:t>
            </a:r>
            <a:r>
              <a:rPr lang="en-US" sz="7200" u="sng" dirty="0" smtClean="0">
                <a:latin typeface="Californian FB" pitchFamily="18" charset="0"/>
                <a:hlinkClick r:id="rId15" tooltip="Black level"/>
              </a:rPr>
              <a:t>black levels</a:t>
            </a:r>
            <a:r>
              <a:rPr lang="en-US" sz="7200" dirty="0" smtClean="0">
                <a:latin typeface="Californian FB" pitchFamily="18" charset="0"/>
              </a:rPr>
              <a:t> and can be thinner and lighter than a </a:t>
            </a:r>
            <a:r>
              <a:rPr lang="en-US" sz="7200" u="sng" dirty="0" smtClean="0">
                <a:latin typeface="Californian FB" pitchFamily="18" charset="0"/>
                <a:hlinkClick r:id="rId16" tooltip="Liquid crystal display"/>
              </a:rPr>
              <a:t>liquid crystal display</a:t>
            </a:r>
            <a:r>
              <a:rPr lang="en-US" sz="7200" dirty="0" smtClean="0">
                <a:latin typeface="Californian FB" pitchFamily="18" charset="0"/>
              </a:rPr>
              <a:t> (LCD).</a:t>
            </a:r>
          </a:p>
          <a:p>
            <a:pPr algn="just"/>
            <a:r>
              <a:rPr lang="en-US" sz="7200" dirty="0" smtClean="0">
                <a:latin typeface="Californian FB" pitchFamily="18" charset="0"/>
              </a:rPr>
              <a:t>In low ambient light conditions such as a dark room an OLED screen can achieve a higher </a:t>
            </a:r>
            <a:r>
              <a:rPr lang="en-US" sz="7200" u="sng" dirty="0" smtClean="0">
                <a:latin typeface="Californian FB" pitchFamily="18" charset="0"/>
                <a:hlinkClick r:id="rId17" tooltip="Contrast ratio"/>
              </a:rPr>
              <a:t>contrast ratio</a:t>
            </a:r>
            <a:r>
              <a:rPr lang="en-US" sz="7200" dirty="0" smtClean="0">
                <a:latin typeface="Californian FB" pitchFamily="18" charset="0"/>
              </a:rPr>
              <a:t> than an LCD, whether the LCD uses </a:t>
            </a:r>
            <a:r>
              <a:rPr lang="en-US" sz="7200" u="sng" dirty="0" smtClean="0">
                <a:latin typeface="Californian FB" pitchFamily="18" charset="0"/>
                <a:hlinkClick r:id="rId18" tooltip="Cold cathode"/>
              </a:rPr>
              <a:t>cold cathode fluorescent lamps</a:t>
            </a:r>
            <a:r>
              <a:rPr lang="en-US" sz="7200" dirty="0" smtClean="0">
                <a:latin typeface="Californian FB" pitchFamily="18" charset="0"/>
              </a:rPr>
              <a:t> or </a:t>
            </a:r>
            <a:r>
              <a:rPr lang="en-US" sz="7200" u="sng" dirty="0" smtClean="0">
                <a:latin typeface="Californian FB" pitchFamily="18" charset="0"/>
                <a:hlinkClick r:id="rId19" tooltip="LED-backlit LCD television"/>
              </a:rPr>
              <a:t>LED backlight</a:t>
            </a:r>
            <a:r>
              <a:rPr lang="en-US" sz="7200" dirty="0" smtClean="0">
                <a:latin typeface="Californian FB" pitchFamily="18" charset="0"/>
              </a:rPr>
              <a:t>.</a:t>
            </a:r>
          </a:p>
          <a:p>
            <a:endParaRPr lang="en-US" sz="1600" dirty="0" smtClean="0"/>
          </a:p>
        </p:txBody>
      </p:sp>
      <p:pic>
        <p:nvPicPr>
          <p:cNvPr id="7171" name="Picture 2" descr="D:\Flexible mobile project\Samsung-youm-architecture-img_assist-300x194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886200" y="457200"/>
            <a:ext cx="2857500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zoom dir="in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cap="all" dirty="0" smtClean="0">
                <a:latin typeface="Brush Script MT"/>
                <a:ea typeface="Calibri"/>
                <a:cs typeface="Times New Roman"/>
              </a:rPr>
              <a:t>      </a:t>
            </a:r>
            <a:r>
              <a:rPr lang="en-US" sz="4000" u="sng" dirty="0" smtClean="0">
                <a:solidFill>
                  <a:schemeClr val="accent2"/>
                </a:solidFill>
                <a:latin typeface="Brush Script MT"/>
                <a:ea typeface="Calibri"/>
                <a:cs typeface="Times New Roman"/>
              </a:rPr>
              <a:t>General Features</a:t>
            </a:r>
            <a:endParaRPr lang="en-US" sz="4000" u="sng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1800" dirty="0" smtClean="0">
                <a:latin typeface="Californian FB" pitchFamily="18" charset="0"/>
              </a:rPr>
              <a:t>Brand - Finch</a:t>
            </a:r>
          </a:p>
          <a:p>
            <a:pPr>
              <a:defRPr/>
            </a:pPr>
            <a:r>
              <a:rPr lang="en-US" sz="1800" dirty="0" smtClean="0">
                <a:latin typeface="Californian FB" pitchFamily="18" charset="0"/>
              </a:rPr>
              <a:t>Model ID - </a:t>
            </a:r>
            <a:r>
              <a:rPr lang="en-US" sz="1800" dirty="0" err="1" smtClean="0">
                <a:latin typeface="Californian FB" pitchFamily="18" charset="0"/>
              </a:rPr>
              <a:t>Fx</a:t>
            </a:r>
            <a:r>
              <a:rPr lang="en-US" sz="1800" dirty="0" smtClean="0">
                <a:latin typeface="Californian FB" pitchFamily="18" charset="0"/>
              </a:rPr>
              <a:t> - One</a:t>
            </a:r>
          </a:p>
          <a:p>
            <a:pPr>
              <a:defRPr/>
            </a:pPr>
            <a:r>
              <a:rPr lang="en-US" sz="1800" dirty="0" smtClean="0">
                <a:latin typeface="Californian FB" pitchFamily="18" charset="0"/>
              </a:rPr>
              <a:t>SIM Size - Nano SIM</a:t>
            </a:r>
          </a:p>
          <a:p>
            <a:pPr>
              <a:buNone/>
              <a:defRPr/>
            </a:pPr>
            <a:r>
              <a:rPr lang="en-US" sz="1800" b="1" cap="all" dirty="0" smtClean="0">
                <a:latin typeface="Californian FB" pitchFamily="18" charset="0"/>
                <a:ea typeface="Calibri"/>
                <a:cs typeface="Times New Roman"/>
              </a:rPr>
              <a:t>	</a:t>
            </a:r>
            <a:r>
              <a:rPr lang="en-US" sz="3200" u="sng" dirty="0" smtClean="0">
                <a:solidFill>
                  <a:srgbClr val="FFC000"/>
                </a:solidFill>
                <a:latin typeface="Brush Script MT"/>
                <a:ea typeface="Calibri"/>
                <a:cs typeface="Times New Roman"/>
              </a:rPr>
              <a:t>Platform</a:t>
            </a:r>
            <a:endParaRPr lang="en-US" sz="3200" u="sng" dirty="0" smtClean="0">
              <a:solidFill>
                <a:srgbClr val="FFC000"/>
              </a:solidFill>
              <a:latin typeface="Brush Script MT" pitchFamily="66" charset="0"/>
            </a:endParaRPr>
          </a:p>
          <a:p>
            <a:pPr>
              <a:defRPr/>
            </a:pPr>
            <a:r>
              <a:rPr lang="en-US" sz="1800" dirty="0" smtClean="0">
                <a:latin typeface="Californian FB" pitchFamily="18" charset="0"/>
              </a:rPr>
              <a:t>Android v5.0 (Lime Pie)</a:t>
            </a:r>
          </a:p>
          <a:p>
            <a:pPr>
              <a:defRPr/>
            </a:pPr>
            <a:r>
              <a:rPr lang="en-US" sz="1800" dirty="0" err="1" smtClean="0">
                <a:latin typeface="Californian FB" pitchFamily="18" charset="0"/>
              </a:rPr>
              <a:t>Trideca</a:t>
            </a:r>
            <a:r>
              <a:rPr lang="en-US" sz="1800" dirty="0" smtClean="0">
                <a:latin typeface="Californian FB" pitchFamily="18" charset="0"/>
              </a:rPr>
              <a:t> Core Processor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solidFill>
                  <a:srgbClr val="FFC000"/>
                </a:solidFill>
                <a:latin typeface="Brush Script MT"/>
                <a:ea typeface="Calibri"/>
                <a:cs typeface="Times New Roman"/>
              </a:rPr>
              <a:t>       </a:t>
            </a:r>
            <a:r>
              <a:rPr lang="en-US" sz="3200" u="sng" dirty="0" smtClean="0">
                <a:solidFill>
                  <a:srgbClr val="FFC000"/>
                </a:solidFill>
                <a:latin typeface="Brush Script MT"/>
                <a:ea typeface="Calibri"/>
                <a:cs typeface="Times New Roman"/>
              </a:rPr>
              <a:t>Display</a:t>
            </a:r>
            <a:endParaRPr lang="en-US" sz="3200" u="sng" dirty="0" smtClean="0">
              <a:solidFill>
                <a:srgbClr val="FFC000"/>
              </a:solidFill>
              <a:latin typeface="Calibri"/>
              <a:ea typeface="Calibri"/>
              <a:cs typeface="Times New Roman"/>
            </a:endParaRPr>
          </a:p>
          <a:p>
            <a:pPr>
              <a:defRPr/>
            </a:pPr>
            <a:r>
              <a:rPr lang="en-US" sz="1800" dirty="0" smtClean="0">
                <a:latin typeface="Californian FB" pitchFamily="18" charset="0"/>
              </a:rPr>
              <a:t>Size - 8.2 Inches</a:t>
            </a:r>
          </a:p>
          <a:p>
            <a:pPr>
              <a:defRPr/>
            </a:pPr>
            <a:r>
              <a:rPr lang="en-US" sz="1800" dirty="0" smtClean="0">
                <a:latin typeface="Californian FB" pitchFamily="18" charset="0"/>
              </a:rPr>
              <a:t>Other Display Features - Scratch Resistant Glass, OLED Display, Gesture Input, 10 Fingers Multi-touch Supported, Dust-proof and Water-resistant, </a:t>
            </a:r>
            <a:r>
              <a:rPr lang="en-US" sz="1800" dirty="0" err="1" smtClean="0">
                <a:latin typeface="Californian FB" pitchFamily="18" charset="0"/>
              </a:rPr>
              <a:t>Colour</a:t>
            </a:r>
            <a:r>
              <a:rPr lang="en-US" sz="1800" dirty="0" smtClean="0">
                <a:latin typeface="Californian FB" pitchFamily="18" charset="0"/>
              </a:rPr>
              <a:t> and Contrast Enhancement, Pen Input with Stylus </a:t>
            </a:r>
          </a:p>
          <a:p>
            <a:pPr>
              <a:buFont typeface="Arial" charset="0"/>
              <a:buNone/>
              <a:defRPr/>
            </a:pPr>
            <a:r>
              <a:rPr lang="en-US" sz="1800" dirty="0" smtClean="0"/>
              <a:t> </a:t>
            </a:r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  <p:transition>
    <p:blinds dir="vert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2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500" dirty="0" smtClean="0">
                <a:latin typeface="Brush Script MT"/>
                <a:ea typeface="Calibri"/>
                <a:cs typeface="Times New Roman"/>
              </a:rPr>
              <a:t>             </a:t>
            </a:r>
            <a:r>
              <a:rPr lang="en-US" sz="12800" u="sng" dirty="0" smtClean="0">
                <a:solidFill>
                  <a:srgbClr val="FFC000"/>
                </a:solidFill>
                <a:latin typeface="Brush Script MT"/>
                <a:ea typeface="Calibri"/>
                <a:cs typeface="Times New Roman"/>
              </a:rPr>
              <a:t>Memory and Storage</a:t>
            </a:r>
            <a:endParaRPr lang="en-US" sz="12800" u="sng" dirty="0" smtClean="0">
              <a:solidFill>
                <a:srgbClr val="FFC000"/>
              </a:solidFill>
              <a:latin typeface="Calibri"/>
              <a:ea typeface="Calibri"/>
              <a:cs typeface="Times New Roman"/>
            </a:endParaRPr>
          </a:p>
          <a:p>
            <a:pPr>
              <a:defRPr/>
            </a:pPr>
            <a:r>
              <a:rPr lang="en-US" sz="6400" dirty="0" smtClean="0">
                <a:latin typeface="Californian FB" pitchFamily="18" charset="0"/>
              </a:rPr>
              <a:t>Internal - 64 GB</a:t>
            </a:r>
          </a:p>
          <a:p>
            <a:pPr>
              <a:defRPr/>
            </a:pPr>
            <a:r>
              <a:rPr lang="en-US" sz="6400" dirty="0" smtClean="0">
                <a:latin typeface="Californian FB" pitchFamily="18" charset="0"/>
              </a:rPr>
              <a:t>Expandable Memory - </a:t>
            </a:r>
            <a:r>
              <a:rPr lang="en-US" sz="6400" dirty="0" err="1" smtClean="0">
                <a:latin typeface="Californian FB" pitchFamily="18" charset="0"/>
              </a:rPr>
              <a:t>microSD</a:t>
            </a:r>
            <a:r>
              <a:rPr lang="en-US" sz="6400" dirty="0" smtClean="0">
                <a:latin typeface="Californian FB" pitchFamily="18" charset="0"/>
              </a:rPr>
              <a:t>, </a:t>
            </a:r>
            <a:r>
              <a:rPr lang="en-US" sz="6400" dirty="0" err="1" smtClean="0">
                <a:latin typeface="Californian FB" pitchFamily="18" charset="0"/>
              </a:rPr>
              <a:t>upto</a:t>
            </a:r>
            <a:r>
              <a:rPr lang="en-US" sz="6400" dirty="0" smtClean="0">
                <a:latin typeface="Californian FB" pitchFamily="18" charset="0"/>
              </a:rPr>
              <a:t> 128 GB</a:t>
            </a:r>
          </a:p>
          <a:p>
            <a:pPr>
              <a:defRPr/>
            </a:pPr>
            <a:r>
              <a:rPr lang="en-US" sz="6400" dirty="0" smtClean="0">
                <a:latin typeface="Californian FB" pitchFamily="18" charset="0"/>
              </a:rPr>
              <a:t>Memory - 2 GB RAM</a:t>
            </a:r>
          </a:p>
          <a:p>
            <a:pPr>
              <a:buFont typeface="Arial" charset="0"/>
              <a:buNone/>
              <a:defRPr/>
            </a:pPr>
            <a:r>
              <a:rPr lang="en-US" sz="1600" dirty="0" smtClean="0"/>
              <a:t> 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9800" b="1" cap="all" dirty="0" smtClean="0"/>
              <a:t>      </a:t>
            </a:r>
            <a:r>
              <a:rPr lang="en-US" sz="12800" u="sng" dirty="0" smtClean="0">
                <a:solidFill>
                  <a:srgbClr val="FFC000"/>
                </a:solidFill>
                <a:latin typeface="Brush Script MT"/>
                <a:ea typeface="Calibri"/>
                <a:cs typeface="Times New Roman"/>
              </a:rPr>
              <a:t>Other Features</a:t>
            </a:r>
            <a:endParaRPr lang="en-US" sz="12800" u="sng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en-US" sz="6400" dirty="0" smtClean="0">
                <a:latin typeface="Californian FB" pitchFamily="18" charset="0"/>
              </a:rPr>
              <a:t>Sensors - Accelerometer, Proximity Sensor, </a:t>
            </a:r>
            <a:r>
              <a:rPr lang="en-US" sz="6400" dirty="0" err="1" smtClean="0">
                <a:latin typeface="Californian FB" pitchFamily="18" charset="0"/>
              </a:rPr>
              <a:t>eCompass</a:t>
            </a:r>
            <a:r>
              <a:rPr lang="en-US" sz="6400" dirty="0" smtClean="0">
                <a:latin typeface="Californian FB" pitchFamily="18" charset="0"/>
              </a:rPr>
              <a:t>, Magnetometer, Gyroscope, Ambient Light Sensor</a:t>
            </a:r>
          </a:p>
          <a:p>
            <a:pPr>
              <a:buNone/>
              <a:defRPr/>
            </a:pPr>
            <a:endParaRPr lang="en-US" sz="1600" dirty="0" smtClean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2800" b="1" dirty="0" smtClean="0">
                <a:latin typeface="Brush Script MT"/>
                <a:ea typeface="Calibri"/>
                <a:cs typeface="Times New Roman"/>
              </a:rPr>
              <a:t>    </a:t>
            </a:r>
            <a:r>
              <a:rPr lang="en-US" sz="12800" u="sng" dirty="0" smtClean="0">
                <a:solidFill>
                  <a:srgbClr val="FFC000"/>
                </a:solidFill>
                <a:latin typeface="Brush Script MT"/>
                <a:ea typeface="Calibri"/>
                <a:cs typeface="Times New Roman"/>
              </a:rPr>
              <a:t>Additional Features</a:t>
            </a:r>
            <a:endParaRPr lang="en-US" sz="12800" b="1" u="sng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en-US" sz="6400" dirty="0" err="1" smtClean="0">
                <a:latin typeface="Californian FB" pitchFamily="18" charset="0"/>
              </a:rPr>
              <a:t>SensMe</a:t>
            </a:r>
            <a:r>
              <a:rPr lang="en-US" sz="6400" dirty="0" smtClean="0">
                <a:latin typeface="Californian FB" pitchFamily="18" charset="0"/>
              </a:rPr>
              <a:t>, One-touch (Sharing, Listening, Mirroring, Backup), Open Authentication, Shared Authentication, Media Transfer Protocol Support, Google Voice Search, Face Unlock, STAMINA Mode, Throw, </a:t>
            </a:r>
            <a:r>
              <a:rPr lang="en-US" sz="6400" dirty="0" err="1" smtClean="0">
                <a:latin typeface="Californian FB" pitchFamily="18" charset="0"/>
              </a:rPr>
              <a:t>Senser</a:t>
            </a:r>
            <a:r>
              <a:rPr lang="en-US" sz="6400" dirty="0" smtClean="0">
                <a:latin typeface="Californian FB" pitchFamily="18" charset="0"/>
              </a:rPr>
              <a:t>-on-lens, Call List, Screen Mirroring, Wi-Fi Direct, Wi-Fi Protected Setup, TV Launcher, Reader Mode, Handwriting Recognition, MMS Enabled, Sound Recorder, Predictive Text Input, Motion Gaming, Audio and Video Streaming, Screenshot Capturing, 3D Games, Auto Rotation, ANT+, </a:t>
            </a:r>
            <a:r>
              <a:rPr lang="en-US" sz="6400" dirty="0" err="1" smtClean="0">
                <a:latin typeface="Californian FB" pitchFamily="18" charset="0"/>
              </a:rPr>
              <a:t>NeoReader</a:t>
            </a:r>
            <a:r>
              <a:rPr lang="en-US" sz="6400" dirty="0" smtClean="0">
                <a:latin typeface="Californian FB" pitchFamily="18" charset="0"/>
              </a:rPr>
              <a:t> Barcode Scanner, Multi-task, Pan and Zoom, NFC Support, Firmware Upgrade, </a:t>
            </a:r>
            <a:r>
              <a:rPr lang="en-US" sz="6400" dirty="0" err="1" smtClean="0">
                <a:latin typeface="Californian FB" pitchFamily="18" charset="0"/>
              </a:rPr>
              <a:t>TrackID</a:t>
            </a:r>
            <a:r>
              <a:rPr lang="en-US" sz="6400" dirty="0" smtClean="0">
                <a:latin typeface="Californian FB" pitchFamily="18" charset="0"/>
              </a:rPr>
              <a:t> Music Recognition, Voice Input</a:t>
            </a:r>
          </a:p>
          <a:p>
            <a:pPr>
              <a:defRPr/>
            </a:pPr>
            <a:r>
              <a:rPr lang="en-US" sz="6400" dirty="0" smtClean="0">
                <a:latin typeface="Californian FB" pitchFamily="18" charset="0"/>
              </a:rPr>
              <a:t>Important Apps - Google Play, Google Search, </a:t>
            </a:r>
            <a:r>
              <a:rPr lang="en-US" sz="6400" dirty="0" err="1" smtClean="0">
                <a:latin typeface="Californian FB" pitchFamily="18" charset="0"/>
              </a:rPr>
              <a:t>Facebook</a:t>
            </a:r>
            <a:r>
              <a:rPr lang="en-US" sz="6400" dirty="0" smtClean="0">
                <a:latin typeface="Californian FB" pitchFamily="18" charset="0"/>
              </a:rPr>
              <a:t>, Google Talk, Twitter, Gmail, YouTube, Instant Messaging, Bookmarks, Twitter</a:t>
            </a:r>
          </a:p>
          <a:p>
            <a:pPr>
              <a:defRPr/>
            </a:pPr>
            <a:endParaRPr lang="en-US" sz="4900" dirty="0"/>
          </a:p>
        </p:txBody>
      </p:sp>
    </p:spTree>
  </p:cSld>
  <p:clrMapOvr>
    <a:masterClrMapping/>
  </p:clrMapOvr>
  <p:transition>
    <p:blinds dir="vert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jmal\Desktop\AtlantaFalcons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838200"/>
            <a:ext cx="45481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ctrTitle"/>
          </p:nvPr>
        </p:nvSpPr>
        <p:spPr>
          <a:xfrm>
            <a:off x="2895600" y="3657600"/>
            <a:ext cx="3505200" cy="1828800"/>
          </a:xfrm>
        </p:spPr>
        <p:txBody>
          <a:bodyPr/>
          <a:lstStyle/>
          <a:p>
            <a:r>
              <a:rPr lang="en-US" sz="7200" dirty="0" smtClean="0">
                <a:latin typeface="Brush Script MT" pitchFamily="66" charset="0"/>
              </a:rPr>
              <a:t>Finch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4419600" y="51054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Forte" pitchFamily="66" charset="0"/>
              </a:rPr>
              <a:t>Today’s </a:t>
            </a:r>
            <a:r>
              <a:rPr lang="en-US" sz="2400" dirty="0" smtClean="0">
                <a:latin typeface="Forte" pitchFamily="66" charset="0"/>
              </a:rPr>
              <a:t>Thinking</a:t>
            </a:r>
            <a:endParaRPr lang="en-US" sz="2400" dirty="0">
              <a:latin typeface="Forte" pitchFamily="66" charset="0"/>
            </a:endParaRPr>
          </a:p>
          <a:p>
            <a:r>
              <a:rPr lang="en-US" sz="2400" dirty="0">
                <a:latin typeface="Forte" pitchFamily="66" charset="0"/>
              </a:rPr>
              <a:t>       Tomorrow Possibilities</a:t>
            </a: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4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4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3" grpId="1"/>
      <p:bldP spid="102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7|0.9|0.9|0.8|1|1.1|0.9|1.1|0.9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500</TotalTime>
  <Words>118</Words>
  <Application>Microsoft Office PowerPoint</Application>
  <PresentationFormat>On-screen Show (4:3)</PresentationFormat>
  <Paragraphs>73</Paragraphs>
  <Slides>9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Metro</vt:lpstr>
      <vt:lpstr>Office Theme</vt:lpstr>
      <vt:lpstr>Slide 1</vt:lpstr>
      <vt:lpstr>Key Features</vt:lpstr>
      <vt:lpstr>Slide 3</vt:lpstr>
      <vt:lpstr>Slide 4</vt:lpstr>
      <vt:lpstr>Slide 5</vt:lpstr>
      <vt:lpstr>Slide 6</vt:lpstr>
      <vt:lpstr>Slide 7</vt:lpstr>
      <vt:lpstr>Slide 8</vt:lpstr>
      <vt:lpstr>Finch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Ajmal</dc:creator>
  <cp:lastModifiedBy>Ajmal</cp:lastModifiedBy>
  <cp:revision>53</cp:revision>
  <dcterms:created xsi:type="dcterms:W3CDTF">2013-09-13T11:20:06Z</dcterms:created>
  <dcterms:modified xsi:type="dcterms:W3CDTF">2013-09-15T02:06:11Z</dcterms:modified>
</cp:coreProperties>
</file>